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25" r:id="rId1"/>
  </p:sldMasterIdLst>
  <p:sldIdLst>
    <p:sldId id="256" r:id="rId2"/>
    <p:sldId id="257" r:id="rId3"/>
    <p:sldId id="263" r:id="rId4"/>
    <p:sldId id="265" r:id="rId5"/>
    <p:sldId id="258" r:id="rId6"/>
    <p:sldId id="273" r:id="rId7"/>
    <p:sldId id="259" r:id="rId8"/>
    <p:sldId id="271" r:id="rId9"/>
    <p:sldId id="272" r:id="rId10"/>
    <p:sldId id="267" r:id="rId11"/>
    <p:sldId id="268" r:id="rId12"/>
    <p:sldId id="266" r:id="rId13"/>
    <p:sldId id="269" r:id="rId14"/>
    <p:sldId id="275" r:id="rId15"/>
    <p:sldId id="270" r:id="rId16"/>
    <p:sldId id="260" r:id="rId17"/>
    <p:sldId id="262" r:id="rId18"/>
    <p:sldId id="26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4"/>
  </p:normalViewPr>
  <p:slideViewPr>
    <p:cSldViewPr snapToGrid="0" snapToObjects="1">
      <p:cViewPr varScale="1">
        <p:scale>
          <a:sx n="54" d="100"/>
          <a:sy n="54" d="100"/>
        </p:scale>
        <p:origin x="3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802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34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325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702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419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820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9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00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29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4480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680035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6522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824423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38216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726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78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2/23/2016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30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Lowick</a:t>
            </a:r>
            <a:r>
              <a:rPr lang="en-US" dirty="0" smtClean="0"/>
              <a:t> Neighbourhood </a:t>
            </a:r>
            <a:r>
              <a:rPr lang="en-US" dirty="0"/>
              <a:t>P</a:t>
            </a:r>
            <a:r>
              <a:rPr lang="en-US" dirty="0" smtClean="0"/>
              <a:t>lan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you need to know….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57275" y="535687"/>
            <a:ext cx="2597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Jenny Ludman MRTPI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25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Localism act 2011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Give more power to local communities 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Pro Development – not for preventing development!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Get the right kind of development in the right places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Voted on in a community referendum – more than 50% in favour and Plan is ‘made’ and becomes part of the development plan for the area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Being part of the development plan means it is the policy document that the planners look at first, when making decisions on planning applications – so very important!</a:t>
            </a:r>
          </a:p>
        </p:txBody>
      </p:sp>
    </p:spTree>
    <p:extLst>
      <p:ext uri="{BB962C8B-B14F-4D97-AF65-F5344CB8AC3E}">
        <p14:creationId xmlns:p14="http://schemas.microsoft.com/office/powerpoint/2010/main" val="26771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have a neighbourhood plan?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What are the issues facing your local community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?</a:t>
            </a:r>
            <a:endParaRPr lang="en-US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lvl="1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Better design in new development? Better recognition of local heritage?</a:t>
            </a:r>
          </a:p>
          <a:p>
            <a:pPr lvl="1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Location/type/scale/density of new housing development?  </a:t>
            </a:r>
          </a:p>
          <a:p>
            <a:pPr lvl="1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More affordable housing? Too many second homes?  Local needs housing?</a:t>
            </a:r>
          </a:p>
          <a:p>
            <a:pPr lvl="1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Define settlement boundaries?</a:t>
            </a:r>
          </a:p>
          <a:p>
            <a:pPr lvl="1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Securing developer contributions?</a:t>
            </a:r>
          </a:p>
          <a:p>
            <a:pPr lvl="1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Allocating local green spaces?</a:t>
            </a:r>
          </a:p>
          <a:p>
            <a:pPr lvl="1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Protection of community assets?</a:t>
            </a:r>
          </a:p>
          <a:p>
            <a:pPr lvl="1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Sustainable development/sustainable communities?</a:t>
            </a:r>
          </a:p>
        </p:txBody>
      </p:sp>
    </p:spTree>
    <p:extLst>
      <p:ext uri="{BB962C8B-B14F-4D97-AF65-F5344CB8AC3E}">
        <p14:creationId xmlns:p14="http://schemas.microsoft.com/office/powerpoint/2010/main" val="6608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NPs are land-use planning documents - many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matters cannot be dealt with through neighbourhood plans (e.g. most transport matters, litter, quality of roads, etc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.)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your plan must be in conformity with strategic planning policy (NCC Core strategy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) and with the NPPF (National Planning Policy Framework)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Your plan cannot deal with ‘strategic matters’ 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Your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plan should not be a vehicle to prevent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development</a:t>
            </a:r>
            <a:r>
              <a:rPr lang="en-US" dirty="0"/>
              <a:t> 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Process of production defined by the neighbourhood planning </a:t>
            </a:r>
            <a:r>
              <a:rPr lang="en-US" dirty="0" err="1" smtClean="0"/>
              <a:t>regs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Define neighbourhood plan area (already done)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Consult community and other consultees on ‘pre-submission draft plan’ which has been produced in consultation with the local community/stakeholders  (6 weeks)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Amend, and submit to LPA who consult again (6 weeks)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Examiner appointed and plan ‘examined; to check plan meets ‘basic conditions’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Modifications are made where necessary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Referendum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Plan made and becomes part of the statutory development plan for the area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4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1" y="824926"/>
            <a:ext cx="8107206" cy="575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0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Sounds simple… the truth?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385888"/>
            <a:ext cx="10358438" cy="5014912"/>
          </a:xfrm>
        </p:spPr>
        <p:txBody>
          <a:bodyPr>
            <a:normAutofit fontScale="70000" lnSpcReduction="20000"/>
          </a:bodyPr>
          <a:lstStyle/>
          <a:p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Form a Steering Group comprising a mix of local representation</a:t>
            </a:r>
          </a:p>
          <a:p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Develop an engagement /consultation strategy (identify who you will consult, when, how)</a:t>
            </a:r>
          </a:p>
          <a:p>
            <a:r>
              <a:rPr lang="en-US" sz="2900" dirty="0">
                <a:latin typeface="Arial Rounded MT Bold" charset="0"/>
                <a:ea typeface="Arial Rounded MT Bold" charset="0"/>
                <a:cs typeface="Arial Rounded MT Bold" charset="0"/>
              </a:rPr>
              <a:t>Project </a:t>
            </a:r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plan</a:t>
            </a:r>
          </a:p>
          <a:p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Initial ‘broad brush’ consultation with local community/businesses/land owners</a:t>
            </a:r>
          </a:p>
          <a:p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Define a ‘Vision’ and ‘Objectives’ for the area based on initial consultation</a:t>
            </a:r>
          </a:p>
          <a:p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Consult on these?</a:t>
            </a:r>
          </a:p>
          <a:p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Identify policy areas – how will these meet the objectives?</a:t>
            </a:r>
          </a:p>
          <a:p>
            <a:r>
              <a:rPr lang="en-US" sz="2900" dirty="0">
                <a:latin typeface="Arial Rounded MT Bold" charset="0"/>
                <a:ea typeface="Arial Rounded MT Bold" charset="0"/>
                <a:cs typeface="Arial Rounded MT Bold" charset="0"/>
              </a:rPr>
              <a:t>Compile/gather a robust Evidence Base to support policies</a:t>
            </a:r>
          </a:p>
          <a:p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Draft planning policies</a:t>
            </a:r>
          </a:p>
          <a:p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Produce a draft plan and consult again?</a:t>
            </a:r>
          </a:p>
          <a:p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Re-drafting of plan following consultations</a:t>
            </a:r>
          </a:p>
          <a:p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Pre-submission draft plan consultation (1</a:t>
            </a:r>
            <a:r>
              <a:rPr lang="en-US" sz="2900" baseline="300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st</a:t>
            </a:r>
            <a:r>
              <a:rPr lang="en-US" sz="29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statutory stage in the process)</a:t>
            </a:r>
          </a:p>
          <a:p>
            <a:pPr marL="0" indent="0">
              <a:buNone/>
            </a:pPr>
            <a:endParaRPr lang="en-US" sz="2900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0" indent="0">
              <a:buNone/>
            </a:pPr>
            <a:endParaRPr lang="en-US" sz="2900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243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Steering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Ensure your group members are aware of the time commitment – 2 – 3 years on average to produce a NP</a:t>
            </a:r>
          </a:p>
          <a:p>
            <a:r>
              <a:rPr lang="en-US" b="1" dirty="0" smtClean="0"/>
              <a:t>Ensure you have a good mix from the local community representing a wide range of interests </a:t>
            </a:r>
          </a:p>
          <a:p>
            <a:r>
              <a:rPr lang="en-US" b="1" dirty="0" smtClean="0"/>
              <a:t>Have a clear ‘Terms of Reference’ for your Steering Group and ensure good links with Qualifying Body (Parish Council)</a:t>
            </a:r>
          </a:p>
          <a:p>
            <a:r>
              <a:rPr lang="en-US" b="1" dirty="0" smtClean="0"/>
              <a:t>Be transparent – post minutes on website – keep website up to date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7703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Have a realistic project plan </a:t>
            </a:r>
          </a:p>
          <a:p>
            <a:r>
              <a:rPr lang="en-US" b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Include Statutory Milestones</a:t>
            </a:r>
          </a:p>
          <a:p>
            <a:r>
              <a:rPr lang="en-US" b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other stages of work (e.g. evidence base gathering, consultation events, stages of development)</a:t>
            </a:r>
          </a:p>
          <a:p>
            <a:r>
              <a:rPr lang="en-US" b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Regularly review/update project plan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0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Consultation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Have a ‘Consultation Strategy’ that identifies who you are going to consult, at what stages, </a:t>
            </a:r>
            <a:r>
              <a:rPr lang="en-US" smtClean="0">
                <a:latin typeface="Arial Rounded MT Bold" charset="0"/>
                <a:ea typeface="Arial Rounded MT Bold" charset="0"/>
                <a:cs typeface="Arial Rounded MT Bold" charset="0"/>
              </a:rPr>
              <a:t>and how</a:t>
            </a:r>
            <a:endParaRPr lang="en-US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Early consultation vital (use any existing information you have already e.g. parish plans)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Keep the first stages of consultation ‘open’ – what is good/bad/needs improvement in the area?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Ensure you reach out to all sectors of the community, including ‘hard to reach’ groups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Keep records of responses, and how important different issues were to different sectors of the community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Next stages of consultation, ensure you consult with statutory consultees other Schedule 1 consultees </a:t>
            </a:r>
          </a:p>
        </p:txBody>
      </p:sp>
    </p:spTree>
    <p:extLst>
      <p:ext uri="{BB962C8B-B14F-4D97-AF65-F5344CB8AC3E}">
        <p14:creationId xmlns:p14="http://schemas.microsoft.com/office/powerpoint/2010/main" val="177505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a 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Use your consultation responses to build a picture of what it is that you want to achieve through the plan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Be brief, but try and keep it clear, so objectives can be defined that meet that vision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Consult on your vision/objectives if necessary</a:t>
            </a:r>
          </a:p>
          <a:p>
            <a:pPr marL="0" indent="0">
              <a:buNone/>
            </a:pP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e.g.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A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llendale vision states: </a:t>
            </a:r>
          </a:p>
          <a:p>
            <a:pPr marL="0" indent="0">
              <a:buNone/>
            </a:pPr>
            <a:r>
              <a:rPr lang="en-US" b="1" i="1" dirty="0" smtClean="0">
                <a:latin typeface="Arial Rounded MT Bold" charset="0"/>
                <a:ea typeface="Arial Rounded MT Bold" charset="0"/>
                <a:cs typeface="Arial Rounded MT Bold" charset="0"/>
              </a:rPr>
              <a:t>“</a:t>
            </a:r>
            <a:r>
              <a:rPr lang="en-US" b="1" i="1" dirty="0">
                <a:latin typeface="Arial Rounded MT Bold" charset="0"/>
                <a:ea typeface="Arial Rounded MT Bold" charset="0"/>
                <a:cs typeface="Arial Rounded MT Bold" charset="0"/>
              </a:rPr>
              <a:t>A group of sustainable, vibrant, linked rural communities </a:t>
            </a:r>
            <a:r>
              <a:rPr lang="en-US" b="1" i="1" dirty="0" err="1">
                <a:latin typeface="Arial Rounded MT Bold" charset="0"/>
                <a:ea typeface="Arial Rounded MT Bold" charset="0"/>
                <a:cs typeface="Arial Rounded MT Bold" charset="0"/>
              </a:rPr>
              <a:t>focussed</a:t>
            </a:r>
            <a:r>
              <a:rPr lang="en-US" b="1" i="1" dirty="0">
                <a:latin typeface="Arial Rounded MT Bold" charset="0"/>
                <a:ea typeface="Arial Rounded MT Bold" charset="0"/>
                <a:cs typeface="Arial Rounded MT Bold" charset="0"/>
              </a:rPr>
              <a:t> around a strong service centre at Allendale Town, adapting to the changing needs of our population.”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03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Objectives should be clearly linked to the ‘Vision’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Often theme based (heritage, housing, local economy etc.)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Be clear about what they are trying to achieve so that planning policies can emerge from the objectives</a:t>
            </a:r>
          </a:p>
          <a:p>
            <a:pPr marL="0" indent="0">
              <a:buNone/>
            </a:pPr>
            <a:endParaRPr lang="en-US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endParaRPr lang="en-US" i="1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0" indent="0">
              <a:buNone/>
            </a:pP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0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policy areas/policies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Define specific policy areas or projects needed to achieve each objective.  Define what the intention of that policy would be.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Ensure you have the </a:t>
            </a:r>
            <a:r>
              <a:rPr lang="en-US" u="sng" dirty="0" smtClean="0">
                <a:latin typeface="Arial Rounded MT Bold" charset="0"/>
                <a:ea typeface="Arial Rounded MT Bold" charset="0"/>
                <a:cs typeface="Arial Rounded MT Bold" charset="0"/>
              </a:rPr>
              <a:t>evidence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to support your policy approach and that a robust methodology has been used to gather evidence.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Finally, draft policies, and make sure they meet the policy intention. 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Test your policies to make sure they achieve what you want them to achieve, and to make sure that they meet the ‘basic conditions’.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77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Submission of Plan to LPA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Pre-submission draft plan which has been consulted on (and where necessary amended)</a:t>
            </a:r>
          </a:p>
          <a:p>
            <a:r>
              <a:rPr lang="en-US" dirty="0" smtClean="0"/>
              <a:t>‘Basic Conditions’ Statement</a:t>
            </a:r>
          </a:p>
          <a:p>
            <a:r>
              <a:rPr lang="en-US" dirty="0" smtClean="0"/>
              <a:t>‘Consultation’ Statement</a:t>
            </a:r>
          </a:p>
          <a:p>
            <a:r>
              <a:rPr lang="en-US" dirty="0" smtClean="0"/>
              <a:t>Evidence Base documents</a:t>
            </a:r>
          </a:p>
        </p:txBody>
      </p:sp>
    </p:spTree>
    <p:extLst>
      <p:ext uri="{BB962C8B-B14F-4D97-AF65-F5344CB8AC3E}">
        <p14:creationId xmlns:p14="http://schemas.microsoft.com/office/powerpoint/2010/main" val="127235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basic conditions?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2063396"/>
            <a:ext cx="10394707" cy="3311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The basic conditions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are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set out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in paragraph 8(2) of schedule 4B to the town and country planning act 1990.  Essentially they require that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neighbourhood plans: </a:t>
            </a:r>
            <a:endParaRPr lang="en-US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marL="0" indent="0">
              <a:buNone/>
            </a:pP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lvl="1"/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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are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prepared having regard to national policy and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guidance (NPPF and NPPG); 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lvl="1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are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in general conformity with the strategic policies in the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development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plan; </a:t>
            </a:r>
          </a:p>
          <a:p>
            <a:pPr lvl="1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contribute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to the achievement of sustainable development; and </a:t>
            </a:r>
          </a:p>
          <a:p>
            <a:pPr lvl="1"/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are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compatible with European Union obligations on environmental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impact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and human rights. </a:t>
            </a:r>
          </a:p>
          <a:p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87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7503"/>
          </a:xfrm>
        </p:spPr>
        <p:txBody>
          <a:bodyPr/>
          <a:lstStyle/>
          <a:p>
            <a:r>
              <a:rPr lang="en-US" smtClean="0"/>
              <a:t>Finally… Do’s </a:t>
            </a:r>
            <a:r>
              <a:rPr lang="en-US" dirty="0" smtClean="0"/>
              <a:t>and don’ts!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0263" y="1671638"/>
            <a:ext cx="9404349" cy="474345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ensure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clear terms of reference for steering group if delegated by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Parish Council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have a Steering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G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roup with broad local representation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 define clear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Vision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and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Objectives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early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on, following meaningful consultation 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consult with </a:t>
            </a:r>
            <a:r>
              <a:rPr lang="en-US" u="sng" dirty="0" smtClean="0">
                <a:latin typeface="Arial Rounded MT Bold" charset="0"/>
                <a:ea typeface="Arial Rounded MT Bold" charset="0"/>
                <a:cs typeface="Arial Rounded MT Bold" charset="0"/>
              </a:rPr>
              <a:t>all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sectors of your community and make sure at all times that you are working with your community 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ensure your plan is evidence based.  Opinions are important, but your policy approach must be evidence based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ensure that your plan is in conformity with the strategic plan for your area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be transparent – keep all minutes/information/evidence/consultation results on a website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work closely with your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NCC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link officer – planning advice/strategic planning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policy/SEA </a:t>
            </a:r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advice etc.</a:t>
            </a:r>
          </a:p>
        </p:txBody>
      </p:sp>
    </p:spTree>
    <p:extLst>
      <p:ext uri="{BB962C8B-B14F-4D97-AF65-F5344CB8AC3E}">
        <p14:creationId xmlns:p14="http://schemas.microsoft.com/office/powerpoint/2010/main" val="98174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Finally… DO’s and don’ts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71625"/>
            <a:ext cx="8915400" cy="482917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DON’T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try and cover everything in your plan – stick to the issues that matter to your community 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DON’T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start drafting policies too early – policies should be based on clear vision and objectives established early on in the process through community/stakeholder consultation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DON’T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leave out people in the community/other stakeholders – be inclusive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DON’T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try and cover matters that cannot be dealt with through neighbourhood planning (i.e. strategic matters)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DON’T 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forget this is a plan </a:t>
            </a:r>
            <a:r>
              <a:rPr lang="en-US" i="1" u="sng" dirty="0" smtClean="0">
                <a:latin typeface="Arial Rounded MT Bold" charset="0"/>
                <a:ea typeface="Arial Rounded MT Bold" charset="0"/>
                <a:cs typeface="Arial Rounded MT Bold" charset="0"/>
              </a:rPr>
              <a:t>by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the community, </a:t>
            </a:r>
            <a:r>
              <a:rPr lang="en-US" b="1" i="1" u="sng" dirty="0" smtClean="0">
                <a:latin typeface="Arial Rounded MT Bold" charset="0"/>
                <a:ea typeface="Arial Rounded MT Bold" charset="0"/>
                <a:cs typeface="Arial Rounded MT Bold" charset="0"/>
              </a:rPr>
              <a:t>for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 the community and it gets voted on!  Make sure you don’t lose sight of what the community want.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47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Cost of producing a plan in terms of money and time should not be underestimated 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Locality funding (£8,000 available)</a:t>
            </a:r>
          </a:p>
          <a:p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Specialist advice (if needed</a:t>
            </a:r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), other costs (printing/consultation events/room hire etc..)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Make the most of free resources:  NCC Council link officer, evidence already available at NCC etc.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Online resources – ‘Locality’ and ‘Planning Aid’ have useful web based resources for Neighbourhood Planning</a:t>
            </a:r>
          </a:p>
          <a:p>
            <a:r>
              <a:rPr lang="en-US" dirty="0" smtClean="0">
                <a:latin typeface="Arial Rounded MT Bold" charset="0"/>
                <a:ea typeface="Arial Rounded MT Bold" charset="0"/>
                <a:cs typeface="Arial Rounded MT Bold" charset="0"/>
              </a:rPr>
              <a:t>Look at other adopted Neighbourhood Plans</a:t>
            </a:r>
            <a:endParaRPr lang="en-US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38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939</TotalTime>
  <Words>1304</Words>
  <Application>Microsoft Office PowerPoint</Application>
  <PresentationFormat>Widescreen</PresentationFormat>
  <Paragraphs>115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Rounded MT Bold</vt:lpstr>
      <vt:lpstr>Century Gothic</vt:lpstr>
      <vt:lpstr>Wingdings 3</vt:lpstr>
      <vt:lpstr>Wisp</vt:lpstr>
      <vt:lpstr>Lowick Neighbourhood Plan</vt:lpstr>
      <vt:lpstr>Background</vt:lpstr>
      <vt:lpstr>Why have a neighbourhood plan?</vt:lpstr>
      <vt:lpstr>Limitations…</vt:lpstr>
      <vt:lpstr>Process of production defined by the neighbourhood planning regs…</vt:lpstr>
      <vt:lpstr>PowerPoint Presentation</vt:lpstr>
      <vt:lpstr>Sounds simple… the truth?</vt:lpstr>
      <vt:lpstr>Steering Group</vt:lpstr>
      <vt:lpstr>Project Planning</vt:lpstr>
      <vt:lpstr>Consultation</vt:lpstr>
      <vt:lpstr>Define a vision</vt:lpstr>
      <vt:lpstr>DEFINE OBJECTIVES</vt:lpstr>
      <vt:lpstr>Define policy areas/policies</vt:lpstr>
      <vt:lpstr>Submission of Plan to LPA</vt:lpstr>
      <vt:lpstr>What are the basic conditions?</vt:lpstr>
      <vt:lpstr>Finally… Do’s and don’ts!</vt:lpstr>
      <vt:lpstr>Finally… DO’s and don’ts</vt:lpstr>
      <vt:lpstr>Resources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NEIGHBOURHOOD PLANNING</dc:title>
  <dc:creator>Jenny Ludman</dc:creator>
  <cp:lastModifiedBy>john huddart</cp:lastModifiedBy>
  <cp:revision>33</cp:revision>
  <dcterms:created xsi:type="dcterms:W3CDTF">2015-09-22T08:01:19Z</dcterms:created>
  <dcterms:modified xsi:type="dcterms:W3CDTF">2016-02-23T20:47:15Z</dcterms:modified>
</cp:coreProperties>
</file>